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ixabay.com/en/one-number-1-digit-font-1181083/" TargetMode="External"/><Relationship Id="rId1" Type="http://schemas.openxmlformats.org/officeDocument/2006/relationships/image" Target="../media/image5.png"/><Relationship Id="rId4" Type="http://schemas.openxmlformats.org/officeDocument/2006/relationships/hyperlink" Target="https://pixabay.com/en/two-number-2-digit-font-1181082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ixabay.com/en/one-number-1-digit-font-1181083/" TargetMode="External"/><Relationship Id="rId1" Type="http://schemas.openxmlformats.org/officeDocument/2006/relationships/image" Target="../media/image5.png"/><Relationship Id="rId4" Type="http://schemas.openxmlformats.org/officeDocument/2006/relationships/hyperlink" Target="https://pixabay.com/en/two-number-2-digit-font-1181082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E4F6F-C01D-4450-B827-652D026CC67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DEB58C2-C2C7-4369-81B5-8FC120D3CA1D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Всероссийские проверочные работы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это не выпускной экзамен в школе и не государственная итоговая аттестация выпускников. </a:t>
          </a:r>
        </a:p>
      </dgm:t>
    </dgm:pt>
    <dgm:pt modelId="{238C65D7-734C-4009-9BE3-E2C393BFCC69}" type="parTrans" cxnId="{C247F248-7767-4201-AE2D-78116C527F1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73B6A-116F-496F-9D7C-3BFCBDBF9339}" type="sibTrans" cxnId="{C247F248-7767-4201-AE2D-78116C527F1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4E2D67-7456-43D1-94DE-3B24A5AB8629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ВПР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это стандартизированная контрольная работа, чтобы школы и конкретный учитель могли оценить, на каком уровне освоения образовательной программы находится его класс.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6EBAC-2284-4CBC-AAA8-75CE4056B24F}" type="parTrans" cxnId="{2CF83357-2A36-4ACE-9D00-062ABA4D20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5B443-E56F-40D2-8088-2A1B1D53E6BF}" type="sibTrans" cxnId="{2CF83357-2A36-4ACE-9D00-062ABA4D20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85AA2-1099-4959-A841-5E99034016C6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ВПР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проводятся на школьном уровне и представляют собой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аналог годовых контрольных работ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традиционно проводившихся ранее в школах. </a:t>
          </a:r>
        </a:p>
      </dgm:t>
    </dgm:pt>
    <dgm:pt modelId="{FF9A21F8-771D-414F-8FD4-9578D2F7D607}" type="parTrans" cxnId="{C6456FC7-3FBD-4D84-AA0C-E86BB809CE5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F9291-2FE5-4186-B099-1520510BF3A7}" type="sibTrans" cxnId="{C6456FC7-3FBD-4D84-AA0C-E86BB809CE5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087DB-846B-4875-A229-AE69B86161FF}" type="pres">
      <dgm:prSet presAssocID="{CD4E4F6F-C01D-4450-B827-652D026CC67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F69A1C-6094-4D72-9F7F-EED71AFC730C}" type="pres">
      <dgm:prSet presAssocID="{CD4E4F6F-C01D-4450-B827-652D026CC674}" presName="arrow" presStyleLbl="bgShp" presStyleIdx="0" presStyleCnt="1"/>
      <dgm:spPr/>
    </dgm:pt>
    <dgm:pt modelId="{D95948AD-B489-4869-A10C-AACD6B65A24E}" type="pres">
      <dgm:prSet presAssocID="{CD4E4F6F-C01D-4450-B827-652D026CC674}" presName="linearProcess" presStyleCnt="0"/>
      <dgm:spPr/>
    </dgm:pt>
    <dgm:pt modelId="{962B9BC0-A4A4-4D18-B390-C59B2D19442F}" type="pres">
      <dgm:prSet presAssocID="{EDEB58C2-C2C7-4369-81B5-8FC120D3CA1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1DD30-5C66-4013-8036-1AB43180B8E4}" type="pres">
      <dgm:prSet presAssocID="{7FA73B6A-116F-496F-9D7C-3BFCBDBF9339}" presName="sibTrans" presStyleCnt="0"/>
      <dgm:spPr/>
    </dgm:pt>
    <dgm:pt modelId="{3D860971-3D96-4502-8E33-76B424C09ADB}" type="pres">
      <dgm:prSet presAssocID="{CB4E2D67-7456-43D1-94DE-3B24A5AB862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AD830-434D-47ED-AF8F-2B6A498C12F3}" type="pres">
      <dgm:prSet presAssocID="{7D85B443-E56F-40D2-8088-2A1B1D53E6BF}" presName="sibTrans" presStyleCnt="0"/>
      <dgm:spPr/>
    </dgm:pt>
    <dgm:pt modelId="{CA0040C5-E57C-4C15-962D-BB3237691E30}" type="pres">
      <dgm:prSet presAssocID="{E8485AA2-1099-4959-A841-5E99034016C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0A71A-2F0A-44A7-8C58-584D2C73FCA4}" type="presOf" srcId="{CD4E4F6F-C01D-4450-B827-652D026CC674}" destId="{9D9087DB-846B-4875-A229-AE69B86161FF}" srcOrd="0" destOrd="0" presId="urn:microsoft.com/office/officeart/2005/8/layout/hProcess9"/>
    <dgm:cxn modelId="{C6456FC7-3FBD-4D84-AA0C-E86BB809CE52}" srcId="{CD4E4F6F-C01D-4450-B827-652D026CC674}" destId="{E8485AA2-1099-4959-A841-5E99034016C6}" srcOrd="2" destOrd="0" parTransId="{FF9A21F8-771D-414F-8FD4-9578D2F7D607}" sibTransId="{816F9291-2FE5-4186-B099-1520510BF3A7}"/>
    <dgm:cxn modelId="{2CF83357-2A36-4ACE-9D00-062ABA4D202F}" srcId="{CD4E4F6F-C01D-4450-B827-652D026CC674}" destId="{CB4E2D67-7456-43D1-94DE-3B24A5AB8629}" srcOrd="1" destOrd="0" parTransId="{06C6EBAC-2284-4CBC-AAA8-75CE4056B24F}" sibTransId="{7D85B443-E56F-40D2-8088-2A1B1D53E6BF}"/>
    <dgm:cxn modelId="{47CAA445-3FFD-41BB-B880-C3FD35C50C25}" type="presOf" srcId="{E8485AA2-1099-4959-A841-5E99034016C6}" destId="{CA0040C5-E57C-4C15-962D-BB3237691E30}" srcOrd="0" destOrd="0" presId="urn:microsoft.com/office/officeart/2005/8/layout/hProcess9"/>
    <dgm:cxn modelId="{78A64554-2174-4B4B-9ACC-16582545C263}" type="presOf" srcId="{EDEB58C2-C2C7-4369-81B5-8FC120D3CA1D}" destId="{962B9BC0-A4A4-4D18-B390-C59B2D19442F}" srcOrd="0" destOrd="0" presId="urn:microsoft.com/office/officeart/2005/8/layout/hProcess9"/>
    <dgm:cxn modelId="{87B41637-17BE-4799-B5A5-4453BEC915DB}" type="presOf" srcId="{CB4E2D67-7456-43D1-94DE-3B24A5AB8629}" destId="{3D860971-3D96-4502-8E33-76B424C09ADB}" srcOrd="0" destOrd="0" presId="urn:microsoft.com/office/officeart/2005/8/layout/hProcess9"/>
    <dgm:cxn modelId="{C247F248-7767-4201-AE2D-78116C527F1F}" srcId="{CD4E4F6F-C01D-4450-B827-652D026CC674}" destId="{EDEB58C2-C2C7-4369-81B5-8FC120D3CA1D}" srcOrd="0" destOrd="0" parTransId="{238C65D7-734C-4009-9BE3-E2C393BFCC69}" sibTransId="{7FA73B6A-116F-496F-9D7C-3BFCBDBF9339}"/>
    <dgm:cxn modelId="{BF6C7BC6-FAD7-44AA-A21F-CFDD7B509A15}" type="presParOf" srcId="{9D9087DB-846B-4875-A229-AE69B86161FF}" destId="{9EF69A1C-6094-4D72-9F7F-EED71AFC730C}" srcOrd="0" destOrd="0" presId="urn:microsoft.com/office/officeart/2005/8/layout/hProcess9"/>
    <dgm:cxn modelId="{862F7946-D801-4AED-9D09-A2043360CEAD}" type="presParOf" srcId="{9D9087DB-846B-4875-A229-AE69B86161FF}" destId="{D95948AD-B489-4869-A10C-AACD6B65A24E}" srcOrd="1" destOrd="0" presId="urn:microsoft.com/office/officeart/2005/8/layout/hProcess9"/>
    <dgm:cxn modelId="{DDD8D81D-0523-4E8F-9F25-0C7064F99176}" type="presParOf" srcId="{D95948AD-B489-4869-A10C-AACD6B65A24E}" destId="{962B9BC0-A4A4-4D18-B390-C59B2D19442F}" srcOrd="0" destOrd="0" presId="urn:microsoft.com/office/officeart/2005/8/layout/hProcess9"/>
    <dgm:cxn modelId="{6227A6B9-AC33-4B53-BB4E-C9C8F984D380}" type="presParOf" srcId="{D95948AD-B489-4869-A10C-AACD6B65A24E}" destId="{6941DD30-5C66-4013-8036-1AB43180B8E4}" srcOrd="1" destOrd="0" presId="urn:microsoft.com/office/officeart/2005/8/layout/hProcess9"/>
    <dgm:cxn modelId="{345B40CF-1856-4E15-AA49-1FA1B05E5B3C}" type="presParOf" srcId="{D95948AD-B489-4869-A10C-AACD6B65A24E}" destId="{3D860971-3D96-4502-8E33-76B424C09ADB}" srcOrd="2" destOrd="0" presId="urn:microsoft.com/office/officeart/2005/8/layout/hProcess9"/>
    <dgm:cxn modelId="{40A27A77-389D-46A9-AA46-4712927122B8}" type="presParOf" srcId="{D95948AD-B489-4869-A10C-AACD6B65A24E}" destId="{DB2AD830-434D-47ED-AF8F-2B6A498C12F3}" srcOrd="3" destOrd="0" presId="urn:microsoft.com/office/officeart/2005/8/layout/hProcess9"/>
    <dgm:cxn modelId="{775C8EA0-4375-43DA-9A9F-577A75AB0FA5}" type="presParOf" srcId="{D95948AD-B489-4869-A10C-AACD6B65A24E}" destId="{CA0040C5-E57C-4C15-962D-BB3237691E3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706F18-CC3D-45A6-9070-56A639E88EE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48DA7-C2DA-4F90-92BC-F57D88543D9B}">
      <dgm:prSet/>
      <dgm:spPr/>
      <dgm:t>
        <a:bodyPr/>
        <a:lstStyle/>
        <a:p>
          <a:pPr algn="l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Федеральной службы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по надзору в сфере образования и науки (Рособрнадзор)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21.12.2023 г. №2160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«О проведении Федеральной службой по надзору в сфере образования и науки мониторинга качества подготовки обучающихся общеобразовательных организаций в форме всероссийских проверочных работ в 2024 году».</a:t>
          </a:r>
        </a:p>
      </dgm:t>
    </dgm:pt>
    <dgm:pt modelId="{E20B060A-AE09-4F1F-A5C3-53F8732F1460}" type="parTrans" cxnId="{51F5BBF8-9F49-4941-A677-CC9525D06199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F324BA-00A0-4CC9-9406-D204929EAF21}" type="sibTrans" cxnId="{51F5BBF8-9F49-4941-A677-CC9525D06199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B49123-7AE8-4C40-B413-E0BB362A7899}">
      <dgm:prSet/>
      <dgm:spPr/>
      <dgm:t>
        <a:bodyPr/>
        <a:lstStyle/>
        <a:p>
          <a:pPr algn="l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Воронежской области от 07.02.2024 г. №104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«Об организации и проведении мониторинга качества подготовки обучающихся организаций, реализующих программы общего образования на территории Воронежской области, в форме всероссийских проверочных работ в 2024 году и анализа результатов мониторинга».</a:t>
          </a:r>
        </a:p>
      </dgm:t>
    </dgm:pt>
    <dgm:pt modelId="{96639B33-1AA2-4B53-870F-27CECA773A7F}" type="parTrans" cxnId="{3F85755C-9F38-49CD-9B33-1D85D9BEA0CE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4EDD3-3C24-4F30-A07D-C14752EDDFC0}" type="sibTrans" cxnId="{3F85755C-9F38-49CD-9B33-1D85D9BEA0CE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AF2F8-E2ED-43D4-9163-9D5C19EACD04}" type="pres">
      <dgm:prSet presAssocID="{7A706F18-CC3D-45A6-9070-56A639E88E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8E757-DF77-447D-A919-C8521902D230}" type="pres">
      <dgm:prSet presAssocID="{C4548DA7-C2DA-4F90-92BC-F57D88543D9B}" presName="composite" presStyleCnt="0"/>
      <dgm:spPr/>
    </dgm:pt>
    <dgm:pt modelId="{60505537-AAB0-4371-ABCB-DB1623851B6B}" type="pres">
      <dgm:prSet presAssocID="{C4548DA7-C2DA-4F90-92BC-F57D88543D9B}" presName="imgShp" presStyleLbl="fgImgPlace1" presStyleIdx="0" presStyleCnt="2" custScaleX="60569" custScaleY="6298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D6D2E3-C467-495C-9BF5-30F533C1DA0F}" type="pres">
      <dgm:prSet presAssocID="{C4548DA7-C2DA-4F90-92BC-F57D88543D9B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B5B03-7268-4349-A74F-369E22266B92}" type="pres">
      <dgm:prSet presAssocID="{6AF324BA-00A0-4CC9-9406-D204929EAF21}" presName="spacing" presStyleCnt="0"/>
      <dgm:spPr/>
    </dgm:pt>
    <dgm:pt modelId="{FEA6B1B4-82E9-4D89-A627-6197CB652DAC}" type="pres">
      <dgm:prSet presAssocID="{A1B49123-7AE8-4C40-B413-E0BB362A7899}" presName="composite" presStyleCnt="0"/>
      <dgm:spPr/>
    </dgm:pt>
    <dgm:pt modelId="{62F8D229-717B-48BE-B1A3-97D46C3E92D7}" type="pres">
      <dgm:prSet presAssocID="{A1B49123-7AE8-4C40-B413-E0BB362A7899}" presName="imgShp" presStyleLbl="fgImgPlace1" presStyleIdx="1" presStyleCnt="2" custScaleX="58626" custScaleY="62166" custLinFactNeighborX="4806" custLinFactNeighborY="-2642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D54E96BC-C4F8-424D-81CC-C53D69F7CAB0}" type="pres">
      <dgm:prSet presAssocID="{A1B49123-7AE8-4C40-B413-E0BB362A7899}" presName="txShp" presStyleLbl="node1" presStyleIdx="1" presStyleCnt="2" custLinFactNeighborX="0" custLinFactNeighborY="6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5755C-9F38-49CD-9B33-1D85D9BEA0CE}" srcId="{7A706F18-CC3D-45A6-9070-56A639E88EE4}" destId="{A1B49123-7AE8-4C40-B413-E0BB362A7899}" srcOrd="1" destOrd="0" parTransId="{96639B33-1AA2-4B53-870F-27CECA773A7F}" sibTransId="{5B74EDD3-3C24-4F30-A07D-C14752EDDFC0}"/>
    <dgm:cxn modelId="{AA066163-2E25-45BA-B082-975E32E934DB}" type="presOf" srcId="{7A706F18-CC3D-45A6-9070-56A639E88EE4}" destId="{D0BAF2F8-E2ED-43D4-9163-9D5C19EACD04}" srcOrd="0" destOrd="0" presId="urn:microsoft.com/office/officeart/2005/8/layout/vList3"/>
    <dgm:cxn modelId="{44A92622-0E7D-4479-8992-E399C57F233E}" type="presOf" srcId="{A1B49123-7AE8-4C40-B413-E0BB362A7899}" destId="{D54E96BC-C4F8-424D-81CC-C53D69F7CAB0}" srcOrd="0" destOrd="0" presId="urn:microsoft.com/office/officeart/2005/8/layout/vList3"/>
    <dgm:cxn modelId="{51F5BBF8-9F49-4941-A677-CC9525D06199}" srcId="{7A706F18-CC3D-45A6-9070-56A639E88EE4}" destId="{C4548DA7-C2DA-4F90-92BC-F57D88543D9B}" srcOrd="0" destOrd="0" parTransId="{E20B060A-AE09-4F1F-A5C3-53F8732F1460}" sibTransId="{6AF324BA-00A0-4CC9-9406-D204929EAF21}"/>
    <dgm:cxn modelId="{DD3E66B2-7617-4B45-82A6-F094973A8BC6}" type="presOf" srcId="{C4548DA7-C2DA-4F90-92BC-F57D88543D9B}" destId="{69D6D2E3-C467-495C-9BF5-30F533C1DA0F}" srcOrd="0" destOrd="0" presId="urn:microsoft.com/office/officeart/2005/8/layout/vList3"/>
    <dgm:cxn modelId="{9824FE77-1FF5-45B5-9C85-F071510B17B0}" type="presParOf" srcId="{D0BAF2F8-E2ED-43D4-9163-9D5C19EACD04}" destId="{0D38E757-DF77-447D-A919-C8521902D230}" srcOrd="0" destOrd="0" presId="urn:microsoft.com/office/officeart/2005/8/layout/vList3"/>
    <dgm:cxn modelId="{85337F68-A720-409E-BC2E-22F18CFE6BAC}" type="presParOf" srcId="{0D38E757-DF77-447D-A919-C8521902D230}" destId="{60505537-AAB0-4371-ABCB-DB1623851B6B}" srcOrd="0" destOrd="0" presId="urn:microsoft.com/office/officeart/2005/8/layout/vList3"/>
    <dgm:cxn modelId="{FF7D30A7-054E-4D8C-ADE9-6275C6F07400}" type="presParOf" srcId="{0D38E757-DF77-447D-A919-C8521902D230}" destId="{69D6D2E3-C467-495C-9BF5-30F533C1DA0F}" srcOrd="1" destOrd="0" presId="urn:microsoft.com/office/officeart/2005/8/layout/vList3"/>
    <dgm:cxn modelId="{57E12E50-69C4-442F-9A73-623D7B2DD603}" type="presParOf" srcId="{D0BAF2F8-E2ED-43D4-9163-9D5C19EACD04}" destId="{EB1B5B03-7268-4349-A74F-369E22266B92}" srcOrd="1" destOrd="0" presId="urn:microsoft.com/office/officeart/2005/8/layout/vList3"/>
    <dgm:cxn modelId="{2D2C5A69-146A-4902-AA8F-1CC825F8D215}" type="presParOf" srcId="{D0BAF2F8-E2ED-43D4-9163-9D5C19EACD04}" destId="{FEA6B1B4-82E9-4D89-A627-6197CB652DAC}" srcOrd="2" destOrd="0" presId="urn:microsoft.com/office/officeart/2005/8/layout/vList3"/>
    <dgm:cxn modelId="{EE752FDE-88BD-46CD-BBAD-60C36EE8FAD1}" type="presParOf" srcId="{FEA6B1B4-82E9-4D89-A627-6197CB652DAC}" destId="{62F8D229-717B-48BE-B1A3-97D46C3E92D7}" srcOrd="0" destOrd="0" presId="urn:microsoft.com/office/officeart/2005/8/layout/vList3"/>
    <dgm:cxn modelId="{ADD4F409-14AC-40E2-B03F-18D3C63326BB}" type="presParOf" srcId="{FEA6B1B4-82E9-4D89-A627-6197CB652DAC}" destId="{D54E96BC-C4F8-424D-81CC-C53D69F7CA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1BCC8-93E3-41B9-8F94-0F8CAD55CD5C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0063C-EAF2-4CFC-8F40-C69B3CEF7612}">
      <dgm:prSet custT="1"/>
      <dgm:spPr/>
      <dgm:t>
        <a:bodyPr/>
        <a:lstStyle/>
        <a:p>
          <a:pPr algn="l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Новые технологии, которые обеспечивают единую работу учащихся всех школ страны, и единая система проведения оценки и подхода к формированию заданий.</a:t>
          </a:r>
        </a:p>
      </dgm:t>
    </dgm:pt>
    <dgm:pt modelId="{E8909FB8-CDEA-4245-BF26-29542DCFC4FA}" type="parTrans" cxnId="{573A71BD-9993-47C9-ABE1-6C2ADC5F9AC1}">
      <dgm:prSet/>
      <dgm:spPr/>
      <dgm:t>
        <a:bodyPr/>
        <a:lstStyle/>
        <a:p>
          <a:endParaRPr lang="ru-RU"/>
        </a:p>
      </dgm:t>
    </dgm:pt>
    <dgm:pt modelId="{842CC355-1077-4798-AE02-BCEA796B4D70}" type="sibTrans" cxnId="{573A71BD-9993-47C9-ABE1-6C2ADC5F9AC1}">
      <dgm:prSet/>
      <dgm:spPr/>
      <dgm:t>
        <a:bodyPr/>
        <a:lstStyle/>
        <a:p>
          <a:endParaRPr lang="ru-RU"/>
        </a:p>
      </dgm:t>
    </dgm:pt>
    <dgm:pt modelId="{41B56B65-7175-47D8-AA39-8E8F711DF2CF}" type="pres">
      <dgm:prSet presAssocID="{28D1BCC8-93E3-41B9-8F94-0F8CAD55CD5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CED14FC-BDC9-4B1B-B23B-9C4A6CC0B6F3}" type="pres">
      <dgm:prSet presAssocID="{28D1BCC8-93E3-41B9-8F94-0F8CAD55CD5C}" presName="pyramid" presStyleLbl="node1" presStyleIdx="0" presStyleCnt="1" custScaleX="134711"/>
      <dgm:spPr/>
    </dgm:pt>
    <dgm:pt modelId="{97AC63D9-0C3A-444E-B289-426CE8E16EDC}" type="pres">
      <dgm:prSet presAssocID="{28D1BCC8-93E3-41B9-8F94-0F8CAD55CD5C}" presName="theList" presStyleCnt="0"/>
      <dgm:spPr/>
    </dgm:pt>
    <dgm:pt modelId="{1A65F233-5487-49F9-8824-91449AF5C22B}" type="pres">
      <dgm:prSet presAssocID="{8DD0063C-EAF2-4CFC-8F40-C69B3CEF7612}" presName="aNode" presStyleLbl="fgAcc1" presStyleIdx="0" presStyleCnt="1" custScaleX="142239" custScaleY="84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C3B40-5B7F-4564-9660-71759D0C2D6C}" type="pres">
      <dgm:prSet presAssocID="{8DD0063C-EAF2-4CFC-8F40-C69B3CEF7612}" presName="aSpace" presStyleCnt="0"/>
      <dgm:spPr/>
    </dgm:pt>
  </dgm:ptLst>
  <dgm:cxnLst>
    <dgm:cxn modelId="{BA60D67E-0AC6-4BF8-A035-2633DD05A8E3}" type="presOf" srcId="{8DD0063C-EAF2-4CFC-8F40-C69B3CEF7612}" destId="{1A65F233-5487-49F9-8824-91449AF5C22B}" srcOrd="0" destOrd="0" presId="urn:microsoft.com/office/officeart/2005/8/layout/pyramid2"/>
    <dgm:cxn modelId="{573A71BD-9993-47C9-ABE1-6C2ADC5F9AC1}" srcId="{28D1BCC8-93E3-41B9-8F94-0F8CAD55CD5C}" destId="{8DD0063C-EAF2-4CFC-8F40-C69B3CEF7612}" srcOrd="0" destOrd="0" parTransId="{E8909FB8-CDEA-4245-BF26-29542DCFC4FA}" sibTransId="{842CC355-1077-4798-AE02-BCEA796B4D70}"/>
    <dgm:cxn modelId="{A29BAED1-D9AF-4295-A4AE-32AF23BD33F5}" type="presOf" srcId="{28D1BCC8-93E3-41B9-8F94-0F8CAD55CD5C}" destId="{41B56B65-7175-47D8-AA39-8E8F711DF2CF}" srcOrd="0" destOrd="0" presId="urn:microsoft.com/office/officeart/2005/8/layout/pyramid2"/>
    <dgm:cxn modelId="{62AAE9A1-4D85-42A6-A006-61F995F04E64}" type="presParOf" srcId="{41B56B65-7175-47D8-AA39-8E8F711DF2CF}" destId="{DCED14FC-BDC9-4B1B-B23B-9C4A6CC0B6F3}" srcOrd="0" destOrd="0" presId="urn:microsoft.com/office/officeart/2005/8/layout/pyramid2"/>
    <dgm:cxn modelId="{13411A61-1BA7-4FE8-8BC6-2A312B7B65BC}" type="presParOf" srcId="{41B56B65-7175-47D8-AA39-8E8F711DF2CF}" destId="{97AC63D9-0C3A-444E-B289-426CE8E16EDC}" srcOrd="1" destOrd="0" presId="urn:microsoft.com/office/officeart/2005/8/layout/pyramid2"/>
    <dgm:cxn modelId="{B20A3B4A-2C15-43FB-88E6-0537925BC774}" type="presParOf" srcId="{97AC63D9-0C3A-444E-B289-426CE8E16EDC}" destId="{1A65F233-5487-49F9-8824-91449AF5C22B}" srcOrd="0" destOrd="0" presId="urn:microsoft.com/office/officeart/2005/8/layout/pyramid2"/>
    <dgm:cxn modelId="{C6E843E2-F9CB-4A74-B59A-3E6681235536}" type="presParOf" srcId="{97AC63D9-0C3A-444E-B289-426CE8E16EDC}" destId="{67EC3B40-5B7F-4564-9660-71759D0C2D6C}" srcOrd="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4E4F6F-C01D-4450-B827-652D026CC674}" type="doc">
      <dgm:prSet loTypeId="urn:microsoft.com/office/officeart/2005/8/layout/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EB58C2-C2C7-4369-81B5-8FC120D3CA1D}">
      <dgm:prSet custT="1"/>
      <dgm:spPr/>
      <dgm:t>
        <a:bodyPr/>
        <a:lstStyle/>
        <a:p>
          <a:pPr algn="ctr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Предметная готовность</a:t>
          </a:r>
        </a:p>
        <a:p>
          <a:pPr algn="ctr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(соответствие годовой отметки и отметки ВПР)</a:t>
          </a:r>
        </a:p>
      </dgm:t>
    </dgm:pt>
    <dgm:pt modelId="{238C65D7-734C-4009-9BE3-E2C393BFCC69}" type="parTrans" cxnId="{C247F248-7767-4201-AE2D-78116C527F1F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73B6A-116F-496F-9D7C-3BFCBDBF9339}" type="sibTrans" cxnId="{C247F248-7767-4201-AE2D-78116C527F1F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4E2D67-7456-43D1-94DE-3B24A5AB8629}">
      <dgm:prSet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готовность</a:t>
          </a:r>
        </a:p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(позитивный «настрой», ориентированность на целесообразные действия)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6C6EBAC-2284-4CBC-AAA8-75CE4056B24F}" type="parTrans" cxnId="{2CF83357-2A36-4ACE-9D00-062ABA4D202F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5B443-E56F-40D2-8088-2A1B1D53E6BF}" type="sibTrans" cxnId="{2CF83357-2A36-4ACE-9D00-062ABA4D202F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85AA2-1099-4959-A841-5E99034016C6}">
      <dgm:prSet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Посещаемость </a:t>
          </a:r>
        </a:p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 без уважительной причины пропускать нельзя)</a:t>
          </a:r>
        </a:p>
      </dgm:t>
    </dgm:pt>
    <dgm:pt modelId="{FF9A21F8-771D-414F-8FD4-9578D2F7D607}" type="parTrans" cxnId="{C6456FC7-3FBD-4D84-AA0C-E86BB809CE52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F9291-2FE5-4186-B099-1520510BF3A7}" type="sibTrans" cxnId="{C6456FC7-3FBD-4D84-AA0C-E86BB809CE52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A1B70-EBAF-4E89-A9F3-F706B035C05D}" type="pres">
      <dgm:prSet presAssocID="{CD4E4F6F-C01D-4450-B827-652D026CC6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B759C-324C-4CAD-ADF1-CBCE7486309E}" type="pres">
      <dgm:prSet presAssocID="{EDEB58C2-C2C7-4369-81B5-8FC120D3CA1D}" presName="node" presStyleLbl="node1" presStyleIdx="0" presStyleCnt="3" custLinFactNeighborY="-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9F001-F5F1-43FE-83C9-E91812BE3A3F}" type="pres">
      <dgm:prSet presAssocID="{7FA73B6A-116F-496F-9D7C-3BFCBDBF933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212DFF0-FA53-4F2F-B786-0ED98DE6D7AB}" type="pres">
      <dgm:prSet presAssocID="{7FA73B6A-116F-496F-9D7C-3BFCBDBF933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CE6B91F-7826-4B76-84E3-0312A8242A28}" type="pres">
      <dgm:prSet presAssocID="{CB4E2D67-7456-43D1-94DE-3B24A5AB86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F1BC9-73A4-4EAA-8691-E8E13CC72F06}" type="pres">
      <dgm:prSet presAssocID="{7D85B443-E56F-40D2-8088-2A1B1D53E6B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CE3C710-1302-4B18-B677-7301D52CED6A}" type="pres">
      <dgm:prSet presAssocID="{7D85B443-E56F-40D2-8088-2A1B1D53E6B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3C97902-14CE-4DB7-B9F0-4B3404C64C8F}" type="pres">
      <dgm:prSet presAssocID="{E8485AA2-1099-4959-A841-5E99034016C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13A7E-E218-4434-98AD-31B7CF0F6998}" type="presOf" srcId="{CB4E2D67-7456-43D1-94DE-3B24A5AB8629}" destId="{9CE6B91F-7826-4B76-84E3-0312A8242A28}" srcOrd="0" destOrd="0" presId="urn:microsoft.com/office/officeart/2005/8/layout/process5"/>
    <dgm:cxn modelId="{59E5EADD-939A-4177-A519-1B5D88884370}" type="presOf" srcId="{CD4E4F6F-C01D-4450-B827-652D026CC674}" destId="{2D5A1B70-EBAF-4E89-A9F3-F706B035C05D}" srcOrd="0" destOrd="0" presId="urn:microsoft.com/office/officeart/2005/8/layout/process5"/>
    <dgm:cxn modelId="{4F23B8D3-3CF8-4B3C-A4A3-0A111C0440D3}" type="presOf" srcId="{E8485AA2-1099-4959-A841-5E99034016C6}" destId="{63C97902-14CE-4DB7-B9F0-4B3404C64C8F}" srcOrd="0" destOrd="0" presId="urn:microsoft.com/office/officeart/2005/8/layout/process5"/>
    <dgm:cxn modelId="{C8E61777-6616-4AC7-8F96-A35F5B794F84}" type="presOf" srcId="{7D85B443-E56F-40D2-8088-2A1B1D53E6BF}" destId="{ECE3C710-1302-4B18-B677-7301D52CED6A}" srcOrd="1" destOrd="0" presId="urn:microsoft.com/office/officeart/2005/8/layout/process5"/>
    <dgm:cxn modelId="{2CF83357-2A36-4ACE-9D00-062ABA4D202F}" srcId="{CD4E4F6F-C01D-4450-B827-652D026CC674}" destId="{CB4E2D67-7456-43D1-94DE-3B24A5AB8629}" srcOrd="1" destOrd="0" parTransId="{06C6EBAC-2284-4CBC-AAA8-75CE4056B24F}" sibTransId="{7D85B443-E56F-40D2-8088-2A1B1D53E6BF}"/>
    <dgm:cxn modelId="{98F4F774-0EA7-4B74-AEBB-B3108B7ACB24}" type="presOf" srcId="{7FA73B6A-116F-496F-9D7C-3BFCBDBF9339}" destId="{FCD9F001-F5F1-43FE-83C9-E91812BE3A3F}" srcOrd="0" destOrd="0" presId="urn:microsoft.com/office/officeart/2005/8/layout/process5"/>
    <dgm:cxn modelId="{C247F248-7767-4201-AE2D-78116C527F1F}" srcId="{CD4E4F6F-C01D-4450-B827-652D026CC674}" destId="{EDEB58C2-C2C7-4369-81B5-8FC120D3CA1D}" srcOrd="0" destOrd="0" parTransId="{238C65D7-734C-4009-9BE3-E2C393BFCC69}" sibTransId="{7FA73B6A-116F-496F-9D7C-3BFCBDBF9339}"/>
    <dgm:cxn modelId="{C6456FC7-3FBD-4D84-AA0C-E86BB809CE52}" srcId="{CD4E4F6F-C01D-4450-B827-652D026CC674}" destId="{E8485AA2-1099-4959-A841-5E99034016C6}" srcOrd="2" destOrd="0" parTransId="{FF9A21F8-771D-414F-8FD4-9578D2F7D607}" sibTransId="{816F9291-2FE5-4186-B099-1520510BF3A7}"/>
    <dgm:cxn modelId="{E9FC1E3A-1648-449F-A555-EB6DC491DDCA}" type="presOf" srcId="{7D85B443-E56F-40D2-8088-2A1B1D53E6BF}" destId="{B10F1BC9-73A4-4EAA-8691-E8E13CC72F06}" srcOrd="0" destOrd="0" presId="urn:microsoft.com/office/officeart/2005/8/layout/process5"/>
    <dgm:cxn modelId="{3D7F977D-32A8-41F8-8405-161835CA79B0}" type="presOf" srcId="{7FA73B6A-116F-496F-9D7C-3BFCBDBF9339}" destId="{5212DFF0-FA53-4F2F-B786-0ED98DE6D7AB}" srcOrd="1" destOrd="0" presId="urn:microsoft.com/office/officeart/2005/8/layout/process5"/>
    <dgm:cxn modelId="{60A7160D-1024-4909-BBD7-55610CC58B50}" type="presOf" srcId="{EDEB58C2-C2C7-4369-81B5-8FC120D3CA1D}" destId="{AE6B759C-324C-4CAD-ADF1-CBCE7486309E}" srcOrd="0" destOrd="0" presId="urn:microsoft.com/office/officeart/2005/8/layout/process5"/>
    <dgm:cxn modelId="{0BCAE167-37DB-45D6-8712-538FE1E99273}" type="presParOf" srcId="{2D5A1B70-EBAF-4E89-A9F3-F706B035C05D}" destId="{AE6B759C-324C-4CAD-ADF1-CBCE7486309E}" srcOrd="0" destOrd="0" presId="urn:microsoft.com/office/officeart/2005/8/layout/process5"/>
    <dgm:cxn modelId="{EF69B046-5C69-440E-9A45-491DE3CDC68F}" type="presParOf" srcId="{2D5A1B70-EBAF-4E89-A9F3-F706B035C05D}" destId="{FCD9F001-F5F1-43FE-83C9-E91812BE3A3F}" srcOrd="1" destOrd="0" presId="urn:microsoft.com/office/officeart/2005/8/layout/process5"/>
    <dgm:cxn modelId="{7F3200B5-69B5-46F3-95A8-72491FB2F491}" type="presParOf" srcId="{FCD9F001-F5F1-43FE-83C9-E91812BE3A3F}" destId="{5212DFF0-FA53-4F2F-B786-0ED98DE6D7AB}" srcOrd="0" destOrd="0" presId="urn:microsoft.com/office/officeart/2005/8/layout/process5"/>
    <dgm:cxn modelId="{49DACEE3-25AA-4547-A122-10E43D717777}" type="presParOf" srcId="{2D5A1B70-EBAF-4E89-A9F3-F706B035C05D}" destId="{9CE6B91F-7826-4B76-84E3-0312A8242A28}" srcOrd="2" destOrd="0" presId="urn:microsoft.com/office/officeart/2005/8/layout/process5"/>
    <dgm:cxn modelId="{CF897676-58D9-4DAB-80E7-6A521D2E7DB7}" type="presParOf" srcId="{2D5A1B70-EBAF-4E89-A9F3-F706B035C05D}" destId="{B10F1BC9-73A4-4EAA-8691-E8E13CC72F06}" srcOrd="3" destOrd="0" presId="urn:microsoft.com/office/officeart/2005/8/layout/process5"/>
    <dgm:cxn modelId="{51571219-1154-406B-A0D2-6C2788DB959F}" type="presParOf" srcId="{B10F1BC9-73A4-4EAA-8691-E8E13CC72F06}" destId="{ECE3C710-1302-4B18-B677-7301D52CED6A}" srcOrd="0" destOrd="0" presId="urn:microsoft.com/office/officeart/2005/8/layout/process5"/>
    <dgm:cxn modelId="{D93BC823-10E8-46DF-9DFC-8514F86229D1}" type="presParOf" srcId="{2D5A1B70-EBAF-4E89-A9F3-F706B035C05D}" destId="{63C97902-14CE-4DB7-B9F0-4B3404C64C8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69A1C-6094-4D72-9F7F-EED71AFC730C}">
      <dsp:nvSpPr>
        <dsp:cNvPr id="0" name=""/>
        <dsp:cNvSpPr/>
      </dsp:nvSpPr>
      <dsp:spPr>
        <a:xfrm>
          <a:off x="840005" y="0"/>
          <a:ext cx="9520063" cy="46515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B9BC0-A4A4-4D18-B390-C59B2D19442F}">
      <dsp:nvSpPr>
        <dsp:cNvPr id="0" name=""/>
        <dsp:cNvSpPr/>
      </dsp:nvSpPr>
      <dsp:spPr>
        <a:xfrm>
          <a:off x="12031" y="1395454"/>
          <a:ext cx="3605024" cy="1860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Всероссийские проверочные работы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это не выпускной экзамен в школе и не государственная итоговая аттестация выпускников. </a:t>
          </a:r>
        </a:p>
      </dsp:txBody>
      <dsp:txXfrm>
        <a:off x="102858" y="1486281"/>
        <a:ext cx="3423370" cy="1678951"/>
      </dsp:txXfrm>
    </dsp:sp>
    <dsp:sp modelId="{3D860971-3D96-4502-8E33-76B424C09ADB}">
      <dsp:nvSpPr>
        <dsp:cNvPr id="0" name=""/>
        <dsp:cNvSpPr/>
      </dsp:nvSpPr>
      <dsp:spPr>
        <a:xfrm>
          <a:off x="3797525" y="1395454"/>
          <a:ext cx="3605024" cy="1860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ВПР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это стандартизированная контрольная работа, чтобы школы и конкретный учитель могли оценить, на каком уровне освоения образовательной программы находится его класс.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352" y="1486281"/>
        <a:ext cx="3423370" cy="1678951"/>
      </dsp:txXfrm>
    </dsp:sp>
    <dsp:sp modelId="{CA0040C5-E57C-4C15-962D-BB3237691E30}">
      <dsp:nvSpPr>
        <dsp:cNvPr id="0" name=""/>
        <dsp:cNvSpPr/>
      </dsp:nvSpPr>
      <dsp:spPr>
        <a:xfrm>
          <a:off x="7583019" y="1395454"/>
          <a:ext cx="3605024" cy="1860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ВПР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проводятся на школьном уровне и представляют собой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аналог годовых контрольных работ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традиционно проводившихся ранее в школах. </a:t>
          </a:r>
        </a:p>
      </dsp:txBody>
      <dsp:txXfrm>
        <a:off x="7673846" y="1486281"/>
        <a:ext cx="3423370" cy="1678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6D2E3-C467-495C-9BF5-30F533C1DA0F}">
      <dsp:nvSpPr>
        <dsp:cNvPr id="0" name=""/>
        <dsp:cNvSpPr/>
      </dsp:nvSpPr>
      <dsp:spPr>
        <a:xfrm rot="10800000">
          <a:off x="2104180" y="598"/>
          <a:ext cx="7209005" cy="19044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816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Федеральной службы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 надзору в сфере образования и науки (Рособрнадзор) 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21.12.2023 г. №2160 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«О проведении Федеральной службой по надзору в сфере образования и науки мониторинга качества подготовки обучающихся общеобразовательных организаций в форме всероссийских проверочных работ в 2024 году».</a:t>
          </a:r>
        </a:p>
      </dsp:txBody>
      <dsp:txXfrm rot="10800000">
        <a:off x="2580296" y="598"/>
        <a:ext cx="6732889" cy="1904464"/>
      </dsp:txXfrm>
    </dsp:sp>
    <dsp:sp modelId="{60505537-AAB0-4371-ABCB-DB1623851B6B}">
      <dsp:nvSpPr>
        <dsp:cNvPr id="0" name=""/>
        <dsp:cNvSpPr/>
      </dsp:nvSpPr>
      <dsp:spPr>
        <a:xfrm>
          <a:off x="1527423" y="353067"/>
          <a:ext cx="1153515" cy="1199526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E96BC-C4F8-424D-81CC-C53D69F7CAB0}">
      <dsp:nvSpPr>
        <dsp:cNvPr id="0" name=""/>
        <dsp:cNvSpPr/>
      </dsp:nvSpPr>
      <dsp:spPr>
        <a:xfrm rot="10800000">
          <a:off x="2094929" y="2474158"/>
          <a:ext cx="7209005" cy="19044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816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Воронежской области от 07.02.2024 г. №104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«Об организации и проведении мониторинга качества подготовки обучающихся организаций, реализующих программы общего образования на территории Воронежской области, в форме всероссийских проверочных работ в 2024 году и анализа результатов мониторинга».</a:t>
          </a:r>
        </a:p>
      </dsp:txBody>
      <dsp:txXfrm rot="10800000">
        <a:off x="2571045" y="2474158"/>
        <a:ext cx="6732889" cy="1904464"/>
      </dsp:txXfrm>
    </dsp:sp>
    <dsp:sp modelId="{62F8D229-717B-48BE-B1A3-97D46C3E92D7}">
      <dsp:nvSpPr>
        <dsp:cNvPr id="0" name=""/>
        <dsp:cNvSpPr/>
      </dsp:nvSpPr>
      <dsp:spPr>
        <a:xfrm>
          <a:off x="1628202" y="2783511"/>
          <a:ext cx="1116511" cy="11839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D14FC-BDC9-4B1B-B23B-9C4A6CC0B6F3}">
      <dsp:nvSpPr>
        <dsp:cNvPr id="0" name=""/>
        <dsp:cNvSpPr/>
      </dsp:nvSpPr>
      <dsp:spPr>
        <a:xfrm>
          <a:off x="2090473" y="0"/>
          <a:ext cx="5419908" cy="40233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65F233-5487-49F9-8824-91449AF5C22B}">
      <dsp:nvSpPr>
        <dsp:cNvPr id="0" name=""/>
        <dsp:cNvSpPr/>
      </dsp:nvSpPr>
      <dsp:spPr>
        <a:xfrm>
          <a:off x="4248114" y="458437"/>
          <a:ext cx="3719811" cy="27041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Новые технологии, которые обеспечивают единую работу учащихся всех школ страны, и единая система проведения оценки и подхода к формированию заданий.</a:t>
          </a:r>
        </a:p>
      </dsp:txBody>
      <dsp:txXfrm>
        <a:off x="4380120" y="590443"/>
        <a:ext cx="3455799" cy="2440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759C-324C-4CAD-ADF1-CBCE7486309E}">
      <dsp:nvSpPr>
        <dsp:cNvPr id="0" name=""/>
        <dsp:cNvSpPr/>
      </dsp:nvSpPr>
      <dsp:spPr>
        <a:xfrm>
          <a:off x="10300" y="1338905"/>
          <a:ext cx="3078847" cy="1847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Предметная готовность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(соответствие годовой отметки и отметки ВПР)</a:t>
          </a:r>
        </a:p>
      </dsp:txBody>
      <dsp:txXfrm>
        <a:off x="64406" y="1393011"/>
        <a:ext cx="2970635" cy="1739096"/>
      </dsp:txXfrm>
    </dsp:sp>
    <dsp:sp modelId="{FCD9F001-F5F1-43FE-83C9-E91812BE3A3F}">
      <dsp:nvSpPr>
        <dsp:cNvPr id="0" name=""/>
        <dsp:cNvSpPr/>
      </dsp:nvSpPr>
      <dsp:spPr>
        <a:xfrm rot="6011">
          <a:off x="3360086" y="1884518"/>
          <a:ext cx="652716" cy="763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086" y="2037058"/>
        <a:ext cx="456901" cy="458132"/>
      </dsp:txXfrm>
    </dsp:sp>
    <dsp:sp modelId="{9CE6B91F-7826-4B76-84E3-0312A8242A28}">
      <dsp:nvSpPr>
        <dsp:cNvPr id="0" name=""/>
        <dsp:cNvSpPr/>
      </dsp:nvSpPr>
      <dsp:spPr>
        <a:xfrm>
          <a:off x="4320687" y="1346442"/>
          <a:ext cx="3078847" cy="1847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готовность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(позитивный «настрой», ориентированность на целесообразные действия)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4374793" y="1400548"/>
        <a:ext cx="2970635" cy="1739096"/>
      </dsp:txXfrm>
    </dsp:sp>
    <dsp:sp modelId="{B10F1BC9-73A4-4EAA-8691-E8E13CC72F06}">
      <dsp:nvSpPr>
        <dsp:cNvPr id="0" name=""/>
        <dsp:cNvSpPr/>
      </dsp:nvSpPr>
      <dsp:spPr>
        <a:xfrm>
          <a:off x="7670473" y="1888319"/>
          <a:ext cx="652715" cy="763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70473" y="2041030"/>
        <a:ext cx="456901" cy="458132"/>
      </dsp:txXfrm>
    </dsp:sp>
    <dsp:sp modelId="{63C97902-14CE-4DB7-B9F0-4B3404C64C8F}">
      <dsp:nvSpPr>
        <dsp:cNvPr id="0" name=""/>
        <dsp:cNvSpPr/>
      </dsp:nvSpPr>
      <dsp:spPr>
        <a:xfrm>
          <a:off x="8631074" y="1346442"/>
          <a:ext cx="3078847" cy="1847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Посещаемость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 без уважительной причины пропускать нельзя)</a:t>
          </a:r>
        </a:p>
      </dsp:txBody>
      <dsp:txXfrm>
        <a:off x="8685180" y="1400548"/>
        <a:ext cx="2970635" cy="173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3B6-5D7F-4C63-9A71-2BCDB9CE0A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9F9-61CE-445B-B6BC-58D2F5376DD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06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3B6-5D7F-4C63-9A71-2BCDB9CE0A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9F9-61CE-445B-B6BC-58D2F537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3B6-5D7F-4C63-9A71-2BCDB9CE0A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9F9-61CE-445B-B6BC-58D2F537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8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3B6-5D7F-4C63-9A71-2BCDB9CE0A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9F9-61CE-445B-B6BC-58D2F537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7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3B6-5D7F-4C63-9A71-2BCDB9CE0A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9F9-61CE-445B-B6BC-58D2F5376DD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61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3B6-5D7F-4C63-9A71-2BCDB9CE0A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9F9-61CE-445B-B6BC-58D2F537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4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3B6-5D7F-4C63-9A71-2BCDB9CE0A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9F9-61CE-445B-B6BC-58D2F537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8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3B6-5D7F-4C63-9A71-2BCDB9CE0A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9F9-61CE-445B-B6BC-58D2F537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2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3B6-5D7F-4C63-9A71-2BCDB9CE0A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9F9-61CE-445B-B6BC-58D2F537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1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66B3B6-5D7F-4C63-9A71-2BCDB9CE0A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91A9F9-61CE-445B-B6BC-58D2F537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4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3B6-5D7F-4C63-9A71-2BCDB9CE0A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A9F9-61CE-445B-B6BC-58D2F537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0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66B3B6-5D7F-4C63-9A71-2BCDB9CE0A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91A9F9-61CE-445B-B6BC-58D2F5376DD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81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1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851800-42A7-44CC-B484-8AE3AFBA50B1}"/>
              </a:ext>
            </a:extLst>
          </p:cNvPr>
          <p:cNvSpPr/>
          <p:nvPr/>
        </p:nvSpPr>
        <p:spPr>
          <a:xfrm>
            <a:off x="2544417" y="2389728"/>
            <a:ext cx="67586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0"/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ВПР 2024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485ED0-2F4E-4C4E-A7FD-4079F9661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" y="321942"/>
            <a:ext cx="1459889" cy="14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8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ADBDD-BB14-41F6-B86C-AD9612BA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49" y="755550"/>
            <a:ext cx="10058400" cy="91404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 такое ВПР?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FFBB15C-A86F-4CE5-954D-BFED08DC6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734694"/>
              </p:ext>
            </p:extLst>
          </p:nvPr>
        </p:nvGraphicFramePr>
        <p:xfrm>
          <a:off x="623515" y="1103243"/>
          <a:ext cx="11200075" cy="465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sch48kirov.gosuslugi.ru/netcat_files/185/3229/8ef1b78ef551488a260b0753c523292c.jpg">
            <a:extLst>
              <a:ext uri="{FF2B5EF4-FFF2-40B4-BE49-F238E27FC236}">
                <a16:creationId xmlns:a16="http://schemas.microsoft.com/office/drawing/2014/main" id="{E6E08DAA-AF4A-4F56-8399-EB7F629D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" y="158144"/>
            <a:ext cx="2005053" cy="13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6.userapi.com/s/v1/ig1/-1WZML1S5k7TShltWBIO6bHn3xIb9b-kkriSuQiddfKxd0Bi1KbFBQLb9I1fN8gPCr04r9pn.jpg?size=1784x1784&amp;quality=96&amp;crop=66,63,1784,1784&amp;ava=1">
            <a:extLst>
              <a:ext uri="{FF2B5EF4-FFF2-40B4-BE49-F238E27FC236}">
                <a16:creationId xmlns:a16="http://schemas.microsoft.com/office/drawing/2014/main" id="{6A88F7AE-948F-41C9-8A6C-2A84CFB5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13" y="4679674"/>
            <a:ext cx="1629355" cy="162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0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h48kirov.gosuslugi.ru/netcat_files/185/3229/8ef1b78ef551488a260b0753c523292c.jpg">
            <a:extLst>
              <a:ext uri="{FF2B5EF4-FFF2-40B4-BE49-F238E27FC236}">
                <a16:creationId xmlns:a16="http://schemas.microsoft.com/office/drawing/2014/main" id="{43E285BF-1681-4429-949C-4A9A6F2D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86414"/>
            <a:ext cx="1681701" cy="11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E9751C-4A0C-4A15-8EA4-1C9A5F46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610" y="446882"/>
            <a:ext cx="10058400" cy="940179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Основания проведения ВПР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0620F30B-AC2C-4545-B7F8-70E01ED12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016000"/>
              </p:ext>
            </p:extLst>
          </p:nvPr>
        </p:nvGraphicFramePr>
        <p:xfrm>
          <a:off x="2151821" y="1807492"/>
          <a:ext cx="10840610" cy="437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C3042F-0B77-4D64-956C-A383B9B50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643" y="1762487"/>
            <a:ext cx="2985758" cy="3193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495DB5-83B4-4C98-A7F4-CA84AEE9C5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8657"/>
          <a:stretch/>
        </p:blipFill>
        <p:spPr>
          <a:xfrm>
            <a:off x="365760" y="3720260"/>
            <a:ext cx="2985758" cy="2326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43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0C6B6-1052-4E19-8954-36B3A894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33" y="544505"/>
            <a:ext cx="10058400" cy="74845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Принципы ВПР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F2ED81F-01CD-4049-8F1E-78A976186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976556"/>
              </p:ext>
            </p:extLst>
          </p:nvPr>
        </p:nvGraphicFramePr>
        <p:xfrm>
          <a:off x="811033" y="17681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s://sch48kirov.gosuslugi.ru/netcat_files/185/3229/8ef1b78ef551488a260b0753c523292c.jpg">
            <a:extLst>
              <a:ext uri="{FF2B5EF4-FFF2-40B4-BE49-F238E27FC236}">
                <a16:creationId xmlns:a16="http://schemas.microsoft.com/office/drawing/2014/main" id="{519B7670-08C1-49B6-A898-421D0DFCD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9" y="127577"/>
            <a:ext cx="1681701" cy="11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E5D91A-E62B-4D37-B54D-F541832B21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5608" y="3833411"/>
            <a:ext cx="2078038" cy="24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8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D26349-0823-4287-A2E9-EDFE2E5D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проведения всероссийских проверочных работ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МБОУ «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Цоци-юртовская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 №4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им.А.А.Кадырова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i="1" dirty="0" smtClean="0"/>
              <a:t> </a:t>
            </a:r>
            <a:endParaRPr lang="ru-RU" i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96869E-7427-473C-89D8-3A763047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938" y="4476941"/>
            <a:ext cx="1377563" cy="179162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010A747-B87C-4CDA-B8D6-6F590CBF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19" y="531884"/>
            <a:ext cx="10058400" cy="91404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Расписание ВПР 2024 </a:t>
            </a:r>
          </a:p>
        </p:txBody>
      </p:sp>
      <p:pic>
        <p:nvPicPr>
          <p:cNvPr id="6" name="Picture 2" descr="https://sch48kirov.gosuslugi.ru/netcat_files/185/3229/8ef1b78ef551488a260b0753c523292c.jpg">
            <a:extLst>
              <a:ext uri="{FF2B5EF4-FFF2-40B4-BE49-F238E27FC236}">
                <a16:creationId xmlns:a16="http://schemas.microsoft.com/office/drawing/2014/main" id="{DE0D31DA-484F-415D-A1AA-05F3815E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9" y="127577"/>
            <a:ext cx="1681701" cy="11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5668"/>
              </p:ext>
            </p:extLst>
          </p:nvPr>
        </p:nvGraphicFramePr>
        <p:xfrm>
          <a:off x="1938130" y="2565402"/>
          <a:ext cx="8230338" cy="338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723">
                  <a:extLst>
                    <a:ext uri="{9D8B030D-6E8A-4147-A177-3AD203B41FA5}">
                      <a16:colId xmlns:a16="http://schemas.microsoft.com/office/drawing/2014/main" val="1615212736"/>
                    </a:ext>
                  </a:extLst>
                </a:gridCol>
                <a:gridCol w="1371723">
                  <a:extLst>
                    <a:ext uri="{9D8B030D-6E8A-4147-A177-3AD203B41FA5}">
                      <a16:colId xmlns:a16="http://schemas.microsoft.com/office/drawing/2014/main" val="53487361"/>
                    </a:ext>
                  </a:extLst>
                </a:gridCol>
                <a:gridCol w="1371723">
                  <a:extLst>
                    <a:ext uri="{9D8B030D-6E8A-4147-A177-3AD203B41FA5}">
                      <a16:colId xmlns:a16="http://schemas.microsoft.com/office/drawing/2014/main" val="3868376579"/>
                    </a:ext>
                  </a:extLst>
                </a:gridCol>
                <a:gridCol w="1371723">
                  <a:extLst>
                    <a:ext uri="{9D8B030D-6E8A-4147-A177-3AD203B41FA5}">
                      <a16:colId xmlns:a16="http://schemas.microsoft.com/office/drawing/2014/main" val="1375819566"/>
                    </a:ext>
                  </a:extLst>
                </a:gridCol>
                <a:gridCol w="1371723">
                  <a:extLst>
                    <a:ext uri="{9D8B030D-6E8A-4147-A177-3AD203B41FA5}">
                      <a16:colId xmlns:a16="http://schemas.microsoft.com/office/drawing/2014/main" val="434703959"/>
                    </a:ext>
                  </a:extLst>
                </a:gridCol>
                <a:gridCol w="1371723">
                  <a:extLst>
                    <a:ext uri="{9D8B030D-6E8A-4147-A177-3AD203B41FA5}">
                      <a16:colId xmlns:a16="http://schemas.microsoft.com/office/drawing/2014/main" val="1354987630"/>
                    </a:ext>
                  </a:extLst>
                </a:gridCol>
              </a:tblGrid>
              <a:tr h="398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487235"/>
                  </a:ext>
                </a:extLst>
              </a:tr>
              <a:tr h="398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25.04. - Часть-1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26.04. – Часть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651782"/>
                  </a:ext>
                </a:extLst>
              </a:tr>
              <a:tr h="398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677824"/>
                  </a:ext>
                </a:extLst>
              </a:tr>
              <a:tr h="398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1999266"/>
                  </a:ext>
                </a:extLst>
              </a:tr>
              <a:tr h="398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4677172"/>
                  </a:ext>
                </a:extLst>
              </a:tr>
              <a:tr h="398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875940"/>
                  </a:ext>
                </a:extLst>
              </a:tr>
              <a:tr h="398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Естественно-научный 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19641"/>
                  </a:ext>
                </a:extLst>
              </a:tr>
              <a:tr h="398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Гуманитарный предмет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73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61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h48kirov.gosuslugi.ru/netcat_files/185/3229/8ef1b78ef551488a260b0753c523292c.jpg">
            <a:extLst>
              <a:ext uri="{FF2B5EF4-FFF2-40B4-BE49-F238E27FC236}">
                <a16:creationId xmlns:a16="http://schemas.microsoft.com/office/drawing/2014/main" id="{EC7D2A9C-7777-4FDC-B520-1C4321755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0" y="223349"/>
            <a:ext cx="1371066" cy="9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B7250DF-F3A0-4028-AF3C-F37AA4F0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51146"/>
            <a:ext cx="10058400" cy="91404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Объективность результатов ВПР</a:t>
            </a: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90873AE2-7475-444F-BEBE-3612BC7AD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410471"/>
              </p:ext>
            </p:extLst>
          </p:nvPr>
        </p:nvGraphicFramePr>
        <p:xfrm>
          <a:off x="111318" y="1308168"/>
          <a:ext cx="11720223" cy="454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486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740612-159C-481B-91E1-8A44DB515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05" y="2234317"/>
            <a:ext cx="5679395" cy="39610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918A78-51FC-4AAA-B7A9-8238C4619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775" y="2234317"/>
            <a:ext cx="5327015" cy="372156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007713-12E4-4ED7-BCE9-5A0D4376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98854"/>
            <a:ext cx="10058400" cy="9140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Памятки по подготовке </a:t>
            </a:r>
            <a:b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детей к участию в ВПР</a:t>
            </a:r>
          </a:p>
        </p:txBody>
      </p:sp>
      <p:pic>
        <p:nvPicPr>
          <p:cNvPr id="7" name="Picture 2" descr="https://sch48kirov.gosuslugi.ru/netcat_files/185/3229/8ef1b78ef551488a260b0753c523292c.jpg">
            <a:extLst>
              <a:ext uri="{FF2B5EF4-FFF2-40B4-BE49-F238E27FC236}">
                <a16:creationId xmlns:a16="http://schemas.microsoft.com/office/drawing/2014/main" id="{B478B4AC-CA29-496D-AE06-B7F64405B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9" y="175285"/>
            <a:ext cx="1681701" cy="11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9021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</TotalTime>
  <Words>288</Words>
  <Application>Microsoft Office PowerPoint</Application>
  <PresentationFormat>Широкоэкранный</PresentationFormat>
  <Paragraphs>70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Cambria</vt:lpstr>
      <vt:lpstr>Times New Roman</vt:lpstr>
      <vt:lpstr>Ретро</vt:lpstr>
      <vt:lpstr>Презентация PowerPoint</vt:lpstr>
      <vt:lpstr>Что такое ВПР?</vt:lpstr>
      <vt:lpstr>Основания проведения ВПР</vt:lpstr>
      <vt:lpstr>Принципы ВПР</vt:lpstr>
      <vt:lpstr>Расписание ВПР 2024 </vt:lpstr>
      <vt:lpstr>Объективность результатов ВПР</vt:lpstr>
      <vt:lpstr>Памятки по подготовке  детей к участию в ВПР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Якубянец</dc:creator>
  <cp:lastModifiedBy>ь</cp:lastModifiedBy>
  <cp:revision>11</cp:revision>
  <dcterms:created xsi:type="dcterms:W3CDTF">2024-02-27T19:30:13Z</dcterms:created>
  <dcterms:modified xsi:type="dcterms:W3CDTF">2024-03-11T09:24:59Z</dcterms:modified>
</cp:coreProperties>
</file>